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79" r:id="rId10"/>
    <p:sldId id="266" r:id="rId11"/>
    <p:sldId id="280" r:id="rId12"/>
    <p:sldId id="267" r:id="rId13"/>
    <p:sldId id="268" r:id="rId14"/>
    <p:sldId id="269" r:id="rId15"/>
    <p:sldId id="270" r:id="rId16"/>
    <p:sldId id="281" r:id="rId17"/>
    <p:sldId id="271" r:id="rId18"/>
    <p:sldId id="272" r:id="rId19"/>
    <p:sldId id="273" r:id="rId20"/>
    <p:sldId id="274" r:id="rId21"/>
    <p:sldId id="278" r:id="rId22"/>
    <p:sldId id="282" r:id="rId23"/>
    <p:sldId id="275"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10/22/2014</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10/22/2014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السطح الجانبي</a:t>
            </a:r>
            <a:endParaRPr lang="en-US" sz="2800" dirty="0"/>
          </a:p>
        </p:txBody>
      </p:sp>
      <p:sp>
        <p:nvSpPr>
          <p:cNvPr id="3" name="Content Placeholder 2"/>
          <p:cNvSpPr>
            <a:spLocks noGrp="1"/>
          </p:cNvSpPr>
          <p:nvPr>
            <p:ph idx="1"/>
          </p:nvPr>
        </p:nvSpPr>
        <p:spPr/>
        <p:txBody>
          <a:bodyPr>
            <a:normAutofit fontScale="47500" lnSpcReduction="20000"/>
          </a:bodyPr>
          <a:lstStyle/>
          <a:p>
            <a:pPr algn="just" rtl="1">
              <a:buNone/>
            </a:pPr>
            <a:r>
              <a:rPr lang="ar-IQ" dirty="0" smtClean="0"/>
              <a:t>يقصدبالسطح الجانبي للخلية اي سطح غير السطح الحر والسطح القاعدي الذي يكون على اتصال وثيق مع بقية الخلايا التي هي من النوع نفسه ويساعد وجود التخصصات في هذه السطوح الجانبية للخلايا على مقاومة القوى التي تعمل على تمزيقها وانفصالها بعضها عن بعض .</a:t>
            </a:r>
            <a:endParaRPr lang="en-US" dirty="0" smtClean="0"/>
          </a:p>
          <a:p>
            <a:pPr lvl="0" algn="just" rtl="1"/>
            <a:r>
              <a:rPr lang="ar-IQ" b="1" dirty="0" smtClean="0"/>
              <a:t>الملاط بين الخلايا </a:t>
            </a:r>
            <a:r>
              <a:rPr lang="en-US" b="1" dirty="0" smtClean="0"/>
              <a:t>Intercellular cement</a:t>
            </a:r>
            <a:endParaRPr lang="en-US" dirty="0" smtClean="0"/>
          </a:p>
          <a:p>
            <a:pPr algn="just" rtl="1">
              <a:buNone/>
            </a:pPr>
            <a:r>
              <a:rPr lang="ar-IQ" dirty="0" smtClean="0"/>
              <a:t>وتكون الفسح الموجودة بين الخلايا الظهارية المتجاورة ضيقة جدا حيث ينفصل جزءا الغشاء البلازمي المتقابلان للخليتين المتجاورتين بمسافة قدرت ب 100- 1500انكستروم ويسغل هذه الفسحة كمية قليلة من مادة عديدات السكريد المخاطية </a:t>
            </a:r>
            <a:r>
              <a:rPr lang="en-US" dirty="0" err="1" smtClean="0"/>
              <a:t>Mucopolysaccchrides</a:t>
            </a:r>
            <a:r>
              <a:rPr lang="ar-IQ" dirty="0" smtClean="0"/>
              <a:t>.التي تحتوي على تركيز عالي من ايونات الكالسيوم وايونات السترونيوم .</a:t>
            </a:r>
            <a:endParaRPr lang="en-US" dirty="0" smtClean="0"/>
          </a:p>
          <a:p>
            <a:pPr lvl="0" algn="just" rtl="1"/>
            <a:r>
              <a:rPr lang="ar-IQ" b="1" dirty="0" smtClean="0"/>
              <a:t>الجسيم الرابط </a:t>
            </a:r>
            <a:r>
              <a:rPr lang="en-US" b="1" dirty="0" err="1" smtClean="0"/>
              <a:t>Desmosom</a:t>
            </a:r>
            <a:endParaRPr lang="en-US" dirty="0" smtClean="0"/>
          </a:p>
          <a:p>
            <a:pPr algn="just" rtl="1"/>
            <a:r>
              <a:rPr lang="ar-IQ" dirty="0" smtClean="0"/>
              <a:t>يظهرتحت المجهر الضوني في بعض النسج الظهارية كبشرة الجلد مثل نواتىء سايتوبلازمية تدعى الجسور بين الخلايا </a:t>
            </a:r>
            <a:r>
              <a:rPr lang="en-US" dirty="0" smtClean="0"/>
              <a:t>Intercellular bridges</a:t>
            </a:r>
            <a:r>
              <a:rPr lang="ar-IQ" dirty="0" smtClean="0"/>
              <a:t> تمتد الى سطوح الخلايا الجانبية , ويفصل البروزين المتقابلين للجسر الواحد فسحة ضيقة بين الخلايا يوجد في هذه الخلايا ايضا خيوط تدعى اللييفات الموترة </a:t>
            </a:r>
            <a:r>
              <a:rPr lang="en-US" dirty="0" err="1" smtClean="0"/>
              <a:t>Tonofibrils</a:t>
            </a:r>
            <a:r>
              <a:rPr lang="ar-IQ" dirty="0" smtClean="0"/>
              <a:t>.</a:t>
            </a:r>
            <a:endParaRPr lang="en-US" dirty="0" smtClean="0"/>
          </a:p>
          <a:p>
            <a:pPr algn="just" rtl="1"/>
            <a:r>
              <a:rPr lang="en-US" b="1" dirty="0" smtClean="0"/>
              <a:t>C</a:t>
            </a:r>
            <a:r>
              <a:rPr lang="ar-IQ" dirty="0" smtClean="0"/>
              <a:t>-</a:t>
            </a:r>
            <a:r>
              <a:rPr lang="ar-IQ" b="1" dirty="0" smtClean="0"/>
              <a:t>القضبان النهائية </a:t>
            </a:r>
            <a:r>
              <a:rPr lang="en-US" b="1" dirty="0" smtClean="0"/>
              <a:t>Terminal bars</a:t>
            </a:r>
            <a:endParaRPr lang="en-US" dirty="0" smtClean="0"/>
          </a:p>
          <a:p>
            <a:pPr algn="just" rtl="1"/>
            <a:r>
              <a:rPr lang="ar-IQ" dirty="0" smtClean="0"/>
              <a:t>توجد هذه التراكيب في الخلايا الظهارية المتجاورة في سطوحها الجانبية المتقابلة وبالقرب من السطح الحرلها ويمكن رؤيتها جيدا بعد صبغ الخلايا بالهيماتوكسلين الحديدي. وعند فحص المقاطع المستعرضة القريبة من السطح للنسج الظهارية تظهر القضبان النهائية بشكل سداسي محددة الخلايا من جميع الجهات بينما تظهر في المقاطع العمودية بشكل قضبان قصيرة معتمة قريبة من السطح الحر للخلايا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457200" y="609600"/>
            <a:ext cx="8686799"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en-US" b="1" dirty="0" smtClean="0"/>
              <a:t>D</a:t>
            </a:r>
            <a:r>
              <a:rPr lang="en-US" dirty="0" smtClean="0"/>
              <a:t> </a:t>
            </a:r>
            <a:r>
              <a:rPr lang="ar-IQ" b="1" dirty="0" smtClean="0"/>
              <a:t>– الروابط الفسحية </a:t>
            </a:r>
            <a:r>
              <a:rPr lang="en-US" b="1" dirty="0" smtClean="0"/>
              <a:t>Gap </a:t>
            </a:r>
            <a:r>
              <a:rPr lang="en-US" b="1" dirty="0" err="1" smtClean="0"/>
              <a:t>junctior</a:t>
            </a:r>
            <a:endParaRPr lang="en-US" dirty="0" smtClean="0"/>
          </a:p>
          <a:p>
            <a:pPr algn="just" rtl="1">
              <a:buNone/>
            </a:pPr>
            <a:r>
              <a:rPr lang="ar-IQ" dirty="0" smtClean="0"/>
              <a:t>يكون الغشاءان البلازميان المتقابلان في هذا الرابط مفصولين بمسافة 20-40 انكستروم وتكون الفسحة مخترقة بعدد من تراكيب اسطوانية تمتد من السطح البلازمي لاحد الغشائين البلازميين الى الاخر وتدعى كل اسطوانة باسم كونكسون </a:t>
            </a:r>
            <a:r>
              <a:rPr lang="en-US" dirty="0" err="1" smtClean="0"/>
              <a:t>Connexon</a:t>
            </a:r>
            <a:r>
              <a:rPr lang="en-US" dirty="0" smtClean="0"/>
              <a:t> </a:t>
            </a:r>
            <a:r>
              <a:rPr lang="ar-IQ" dirty="0" smtClean="0"/>
              <a:t>يتالف من ست وحدات ثانوية بروتينية وكل وحدة ثانوية لها شكل قضيبي وان المحور الطولي لكل قضيب غيرموازي للمحور الطولي للاسطوانة وعوضا عن ذلك توجد زاوية ميل صغيرة وافترض ان هذه الزاوية تتغير لاجل تغيير حجم القناة المتكونة في الاسطوانة .</a:t>
            </a:r>
            <a:endParaRPr lang="en-US" dirty="0" smtClean="0"/>
          </a:p>
          <a:p>
            <a:pPr rtl="1"/>
            <a:r>
              <a:rPr lang="ar-IQ" dirty="0" smtClean="0"/>
              <a:t> </a:t>
            </a:r>
            <a:endParaRPr lang="en-US" dirty="0" smtClean="0"/>
          </a:p>
          <a:p>
            <a:pPr lvl="0" algn="just" rtl="1">
              <a:buNone/>
            </a:pPr>
            <a:r>
              <a:rPr lang="ar-IQ" b="1" dirty="0" smtClean="0"/>
              <a:t>الاغشية ذات التشبيك المحكم </a:t>
            </a:r>
            <a:r>
              <a:rPr lang="en-US" b="1" dirty="0" smtClean="0"/>
              <a:t>Interlocking membrane </a:t>
            </a:r>
            <a:endParaRPr lang="en-US" dirty="0" smtClean="0"/>
          </a:p>
          <a:p>
            <a:pPr algn="just" rtl="1">
              <a:buNone/>
            </a:pPr>
            <a:r>
              <a:rPr lang="ar-IQ" dirty="0" smtClean="0"/>
              <a:t>تتداخل السطوح المتقابلة للخلايا المتجاورة بعضها مع الاخر . كتداخل اصابع اليد مع اصابع اليد الاحرى ويتصاحب هذا بوجود الجسيمات الرابطة . بوجود مثل هذا التداخل فيفي خلايا البطانة الظهارية لجزء النبيب الملتوي الداني </a:t>
            </a:r>
            <a:r>
              <a:rPr lang="en-US" dirty="0" smtClean="0"/>
              <a:t>Proximal convoluted tubules </a:t>
            </a:r>
            <a:r>
              <a:rPr lang="ar-IQ" dirty="0" smtClean="0"/>
              <a:t> ولهذا التداخل اهمية في منع انفصال الخلايا وزيادة مساحة السطح وبذا يكون له دور مهم في عملية انتقال السوائل .</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السطح القاعدي </a:t>
            </a:r>
            <a:endParaRPr lang="en-US" sz="2800" dirty="0"/>
          </a:p>
        </p:txBody>
      </p:sp>
      <p:sp>
        <p:nvSpPr>
          <p:cNvPr id="3" name="Content Placeholder 2"/>
          <p:cNvSpPr>
            <a:spLocks noGrp="1"/>
          </p:cNvSpPr>
          <p:nvPr>
            <p:ph idx="1"/>
          </p:nvPr>
        </p:nvSpPr>
        <p:spPr/>
        <p:txBody>
          <a:bodyPr/>
          <a:lstStyle/>
          <a:p>
            <a:pPr algn="just" rtl="1">
              <a:buNone/>
            </a:pPr>
            <a:r>
              <a:rPr lang="ar-IQ" dirty="0" smtClean="0"/>
              <a:t>من هذه </a:t>
            </a:r>
            <a:r>
              <a:rPr lang="ar-IQ" dirty="0" smtClean="0"/>
              <a:t>التخصصات </a:t>
            </a:r>
            <a:r>
              <a:rPr lang="ar-IQ" dirty="0" smtClean="0"/>
              <a:t>الصفيحة القاعدية . كذلك يظهر الغشاء البلازمي للسطح القاعدي للخلايا الظهارية طيات كثيرة تزيد من مساحة السطح وتثبت الخلايا بالصفيحة القاعدية وتظهر هذه الطيات بوضوح في النبيبات البولية الملتوية في الكلية .</a:t>
            </a:r>
            <a:endParaRPr lang="en-US" dirty="0" smtClean="0"/>
          </a:p>
          <a:p>
            <a:pPr algn="just" rt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b="1" u="sng" dirty="0" smtClean="0"/>
              <a:t>النسيج الظهاري الغدي (الغدد)</a:t>
            </a:r>
            <a:r>
              <a:rPr lang="en-US" sz="2800" b="1" u="sng" dirty="0" smtClean="0"/>
              <a:t>Glandular Epithelial tissue (Glands</a:t>
            </a:r>
            <a:r>
              <a:rPr lang="en-US" sz="2800" b="1" dirty="0" smtClean="0"/>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lgn="just" rtl="1">
              <a:buNone/>
            </a:pPr>
            <a:r>
              <a:rPr lang="ar-IQ" dirty="0" smtClean="0"/>
              <a:t>الغدة : مجموعة من الخلايا التي تخصصت بوصفها عضو للافراز او الافراغ مع ان هناك خلايا مفردة تعمل عمل وحدات غدية مستقلة لكنها ليست اعضاء .</a:t>
            </a:r>
            <a:endParaRPr lang="en-US" dirty="0" smtClean="0"/>
          </a:p>
          <a:p>
            <a:pPr algn="just" rtl="1">
              <a:buNone/>
            </a:pPr>
            <a:r>
              <a:rPr lang="ar-IQ" b="1" dirty="0" smtClean="0"/>
              <a:t>تصنيف الغدد </a:t>
            </a:r>
            <a:r>
              <a:rPr lang="en-US" b="1" dirty="0" smtClean="0"/>
              <a:t>Classification of Glands </a:t>
            </a:r>
            <a:endParaRPr lang="en-US" dirty="0" smtClean="0"/>
          </a:p>
          <a:p>
            <a:pPr algn="just" rtl="1">
              <a:buNone/>
            </a:pPr>
            <a:r>
              <a:rPr lang="ar-IQ" dirty="0" smtClean="0"/>
              <a:t>هناك طرق مختلفة لتصنيف الغدد فهي تصنف بالنسبة الى طريقة الافراز الى :-</a:t>
            </a:r>
            <a:endParaRPr lang="en-US" dirty="0" smtClean="0"/>
          </a:p>
          <a:p>
            <a:pPr lvl="0" algn="just" rtl="1">
              <a:buNone/>
            </a:pPr>
            <a:r>
              <a:rPr lang="ar-IQ" dirty="0" smtClean="0">
                <a:solidFill>
                  <a:schemeClr val="accent2"/>
                </a:solidFill>
              </a:rPr>
              <a:t>غدة خارجية الافراز </a:t>
            </a:r>
            <a:r>
              <a:rPr lang="en-US" dirty="0" smtClean="0"/>
              <a:t>Exocrine gland</a:t>
            </a:r>
            <a:r>
              <a:rPr lang="ar-IQ" dirty="0" smtClean="0"/>
              <a:t>: وهذه الغدد مزودة بقنوات تنقل المواد الافرازية عادة الى سطح النسيج الظهاري الذي نشات منه اي خارج الدم او اللمف ومثالها غدد الجلد , غدد القناة الهظمية والغدد البولية التناسلية </a:t>
            </a:r>
            <a:endParaRPr lang="en-US" dirty="0" smtClean="0"/>
          </a:p>
          <a:p>
            <a:pPr lvl="0" algn="just" rtl="1">
              <a:buNone/>
            </a:pPr>
            <a:r>
              <a:rPr lang="ar-IQ" dirty="0" smtClean="0">
                <a:solidFill>
                  <a:schemeClr val="accent2"/>
                </a:solidFill>
              </a:rPr>
              <a:t>غدة داخلية الافراز </a:t>
            </a:r>
            <a:r>
              <a:rPr lang="en-US" dirty="0" smtClean="0"/>
              <a:t>Endocrine gland</a:t>
            </a:r>
            <a:r>
              <a:rPr lang="ar-IQ" dirty="0" smtClean="0"/>
              <a:t>: وهي الغدد التي لاقنوات لها وبهذا تطرح افرازاتها داخل مادة الجسم (الشعيرات الدموية) وتسمى الغدد اللاقنوية </a:t>
            </a:r>
            <a:r>
              <a:rPr lang="en-US" dirty="0" smtClean="0"/>
              <a:t>Ductless</a:t>
            </a:r>
            <a:r>
              <a:rPr lang="ar-IQ" dirty="0" smtClean="0"/>
              <a:t>, او الغدد الصم زمثالها الغدة الدرقية , النخامية والكظرية .</a:t>
            </a:r>
            <a:endParaRPr lang="en-US" dirty="0" smtClean="0"/>
          </a:p>
          <a:p>
            <a:pPr lvl="0" algn="just" rtl="1">
              <a:buNone/>
            </a:pPr>
            <a:r>
              <a:rPr lang="ar-IQ" dirty="0" smtClean="0">
                <a:solidFill>
                  <a:schemeClr val="accent2"/>
                </a:solidFill>
              </a:rPr>
              <a:t>غدة مختلطة </a:t>
            </a:r>
            <a:r>
              <a:rPr lang="ar-IQ" dirty="0" smtClean="0"/>
              <a:t>الاقراز </a:t>
            </a:r>
            <a:r>
              <a:rPr lang="en-US" dirty="0" smtClean="0"/>
              <a:t>Mixed gland</a:t>
            </a:r>
            <a:r>
              <a:rPr lang="ar-IQ" dirty="0" smtClean="0"/>
              <a:t>: تتضمن الغدد المختلطة جزء افراز خارجي وجزء افراز خارجي والمثال الجيد على ذلك غدة البنكرياس .</a:t>
            </a:r>
            <a:endParaRPr lang="en-US" dirty="0" smtClean="0"/>
          </a:p>
          <a:p>
            <a:pPr algn="just" rtl="1">
              <a:buNone/>
            </a:pPr>
            <a:r>
              <a:rPr lang="ar-IQ" dirty="0" smtClean="0">
                <a:solidFill>
                  <a:schemeClr val="accent2"/>
                </a:solidFill>
              </a:rPr>
              <a:t>غدة لاقنوية </a:t>
            </a:r>
            <a:r>
              <a:rPr lang="en-US" dirty="0" err="1" smtClean="0"/>
              <a:t>Acrine</a:t>
            </a:r>
            <a:r>
              <a:rPr lang="en-US" dirty="0" smtClean="0"/>
              <a:t> gland </a:t>
            </a:r>
            <a:r>
              <a:rPr lang="ar-IQ" dirty="0" smtClean="0"/>
              <a:t>: وهذه الغدد لاتطرح افرازاتها الى خارج الخلية ولا الى الدم . ومثالها كريات الدم البيض الحبيبية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تصنيف الغدد</a:t>
            </a:r>
            <a:endParaRPr lang="en-US" sz="2800" dirty="0"/>
          </a:p>
        </p:txBody>
      </p:sp>
      <p:sp>
        <p:nvSpPr>
          <p:cNvPr id="3" name="Content Placeholder 2"/>
          <p:cNvSpPr>
            <a:spLocks noGrp="1"/>
          </p:cNvSpPr>
          <p:nvPr>
            <p:ph idx="1"/>
          </p:nvPr>
        </p:nvSpPr>
        <p:spPr>
          <a:xfrm>
            <a:off x="914400" y="1371600"/>
            <a:ext cx="7772400" cy="4983960"/>
          </a:xfrm>
        </p:spPr>
        <p:txBody>
          <a:bodyPr>
            <a:normAutofit fontScale="70000" lnSpcReduction="20000"/>
          </a:bodyPr>
          <a:lstStyle/>
          <a:p>
            <a:pPr algn="just" rtl="1">
              <a:buNone/>
            </a:pPr>
            <a:r>
              <a:rPr lang="ar-IQ" b="1" dirty="0" smtClean="0"/>
              <a:t>-غدة وحيدة الخلية </a:t>
            </a:r>
            <a:r>
              <a:rPr lang="en-US" b="1" dirty="0" smtClean="0"/>
              <a:t>Unicellular gland</a:t>
            </a:r>
            <a:r>
              <a:rPr lang="en-US" dirty="0" smtClean="0"/>
              <a:t> </a:t>
            </a:r>
          </a:p>
          <a:p>
            <a:pPr algn="just" rtl="1">
              <a:buNone/>
            </a:pPr>
            <a:r>
              <a:rPr lang="ar-IQ" dirty="0" smtClean="0"/>
              <a:t>ان الخلية الكاسية </a:t>
            </a:r>
            <a:r>
              <a:rPr lang="en-US" dirty="0" smtClean="0"/>
              <a:t>Goblet cell</a:t>
            </a:r>
            <a:r>
              <a:rPr lang="ar-IQ" dirty="0" smtClean="0"/>
              <a:t> في النسيج الظهاري العمودي البسيط المبطن للمعي وكذلك في النسيج المطبق الكاذب العمودي المهدب في الرغامى تتكون من خلية واحدة ضمن بقية خلايا النسيج الظهاري . وتنشا من احد خلايا النسيج الظهاري وتبدا بتكوين مادة الافراز وعندما تمتلىء الخلية بمادة الافراز يصبح الجزء العلوي منها متوسعا ويبقى الجزء القاعدي منها نحيفا وبذلك تتخذ شكل الكاس ويتركز السيتوبلازم في الجزء القاعدي لها ويحتوي على النواة التي تكون منضغطة ومسطحة باتجاه القاعدة .</a:t>
            </a:r>
            <a:endParaRPr lang="en-US" dirty="0" smtClean="0"/>
          </a:p>
          <a:p>
            <a:pPr algn="just" rtl="1">
              <a:buNone/>
            </a:pPr>
            <a:r>
              <a:rPr lang="en-US" b="1" dirty="0" smtClean="0"/>
              <a:t>B</a:t>
            </a:r>
            <a:r>
              <a:rPr lang="ar-IQ" b="1" dirty="0" smtClean="0"/>
              <a:t>-غدة متعددة الخلايا </a:t>
            </a:r>
            <a:r>
              <a:rPr lang="en-US" b="1" dirty="0" err="1" smtClean="0"/>
              <a:t>Multicellular</a:t>
            </a:r>
            <a:r>
              <a:rPr lang="en-US" b="1" dirty="0" smtClean="0"/>
              <a:t> glands</a:t>
            </a:r>
            <a:endParaRPr lang="en-US" dirty="0" smtClean="0"/>
          </a:p>
          <a:p>
            <a:pPr algn="just" rtl="1">
              <a:buNone/>
            </a:pPr>
            <a:r>
              <a:rPr lang="ar-IQ" dirty="0" smtClean="0"/>
              <a:t>تتكون الغدة متعددة الخلايا عموما من صفيحة النسيج الظهاري نتيجة لتكاثر الخلايا في المنطقة التي ستتكون فيها الغدة واندفاع كتلة الخلايا المتكاثرة ضمن النسيج الضام الوعائي ولمعظم هذه الغدد قنوات مفرغة </a:t>
            </a:r>
            <a:r>
              <a:rPr lang="en-US" dirty="0" smtClean="0"/>
              <a:t>Excretory ducts</a:t>
            </a:r>
            <a:r>
              <a:rPr lang="ar-IQ" dirty="0" smtClean="0"/>
              <a:t>لاتقوم خلاياها بعملية الافراز وانما تعمل على ايصال المواد المفرزة من الجزء الفارز الى السطح الخارجي . وتسمى جزء الغدة التي تقوم بوظيفة الافراز باسم الوحدات الفارزة </a:t>
            </a:r>
            <a:r>
              <a:rPr lang="en-US" dirty="0" err="1" smtClean="0"/>
              <a:t>Secretory</a:t>
            </a:r>
            <a:r>
              <a:rPr lang="en-US" dirty="0" smtClean="0"/>
              <a:t> units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53340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اولا:- الغدد البسيطة </a:t>
            </a:r>
            <a:r>
              <a:rPr lang="en-US" b="1" dirty="0" smtClean="0"/>
              <a:t>Simple glands</a:t>
            </a:r>
            <a:endParaRPr lang="en-US" dirty="0" smtClean="0"/>
          </a:p>
          <a:p>
            <a:pPr algn="just" rtl="1">
              <a:buNone/>
            </a:pPr>
            <a:r>
              <a:rPr lang="ar-IQ" dirty="0" smtClean="0"/>
              <a:t>وتتالف هذه الغدد من وحدات اووحدة فارزة تتصل بالنسيج الظهاري السطحي الذي نشات منه اما مباشرة او بوساطة قناة مفرغة غير متفرعة ,ويمكن تصنيفها بالنسبة الى شكل الوحدة الفارزة الى ما ياتي :-</a:t>
            </a:r>
            <a:endParaRPr lang="en-US" dirty="0" smtClean="0"/>
          </a:p>
          <a:p>
            <a:pPr lvl="0" algn="just" rtl="1">
              <a:buNone/>
            </a:pPr>
            <a:r>
              <a:rPr lang="ar-IQ" dirty="0" smtClean="0"/>
              <a:t>الغدد النبيبية </a:t>
            </a:r>
            <a:r>
              <a:rPr lang="en-US" dirty="0" smtClean="0"/>
              <a:t>Tubular glands </a:t>
            </a:r>
          </a:p>
          <a:p>
            <a:pPr algn="just" rtl="1">
              <a:buNone/>
            </a:pPr>
            <a:r>
              <a:rPr lang="ar-IQ" dirty="0" smtClean="0"/>
              <a:t>وهي تلك الغدد التي تكون وحداتها الفارزة بشكل نبيبات وتشمل :-</a:t>
            </a:r>
            <a:endParaRPr lang="en-US" dirty="0" smtClean="0"/>
          </a:p>
          <a:p>
            <a:pPr algn="just" rtl="1">
              <a:buNone/>
            </a:pPr>
            <a:r>
              <a:rPr lang="en-US" dirty="0" smtClean="0"/>
              <a:t>A</a:t>
            </a:r>
            <a:r>
              <a:rPr lang="ar-IQ" dirty="0" smtClean="0"/>
              <a:t>-الغدة النبيبية المستقيمة </a:t>
            </a:r>
            <a:r>
              <a:rPr lang="en-US" dirty="0" smtClean="0"/>
              <a:t>Straight tubular gland</a:t>
            </a:r>
            <a:r>
              <a:rPr lang="ar-IQ" dirty="0" smtClean="0"/>
              <a:t> كالغدد المعوية او خبايا ليبركن </a:t>
            </a:r>
            <a:r>
              <a:rPr lang="en-US" dirty="0" smtClean="0"/>
              <a:t>Crypts of </a:t>
            </a:r>
            <a:r>
              <a:rPr lang="en-US" dirty="0" err="1" smtClean="0"/>
              <a:t>Leiberkűhn</a:t>
            </a:r>
            <a:r>
              <a:rPr lang="en-US" dirty="0" smtClean="0"/>
              <a:t> </a:t>
            </a:r>
            <a:r>
              <a:rPr lang="ar-IQ" dirty="0" smtClean="0"/>
              <a:t>.</a:t>
            </a:r>
            <a:endParaRPr lang="en-US" dirty="0" smtClean="0"/>
          </a:p>
          <a:p>
            <a:pPr algn="just" rtl="1">
              <a:buNone/>
            </a:pPr>
            <a:r>
              <a:rPr lang="en-US" dirty="0" smtClean="0"/>
              <a:t>B</a:t>
            </a:r>
            <a:r>
              <a:rPr lang="ar-IQ" dirty="0" smtClean="0"/>
              <a:t>- الغدة النبيبية الملتوية </a:t>
            </a:r>
            <a:r>
              <a:rPr lang="en-US" dirty="0" smtClean="0"/>
              <a:t>Coiled tubular glands</a:t>
            </a:r>
          </a:p>
          <a:p>
            <a:pPr algn="just" rtl="1">
              <a:buNone/>
            </a:pPr>
            <a:r>
              <a:rPr lang="ar-IQ" dirty="0" smtClean="0"/>
              <a:t>كالغدد العرقية</a:t>
            </a:r>
            <a:r>
              <a:rPr lang="en-US" dirty="0" smtClean="0"/>
              <a:t>glands sweat</a:t>
            </a:r>
          </a:p>
          <a:p>
            <a:pPr lvl="0" algn="just" rtl="1">
              <a:buNone/>
            </a:pPr>
            <a:r>
              <a:rPr lang="ar-IQ" dirty="0" smtClean="0"/>
              <a:t>الغدد النبيبية المتفرعة </a:t>
            </a:r>
            <a:r>
              <a:rPr lang="en-US" dirty="0" smtClean="0"/>
              <a:t>Branched tubular glands</a:t>
            </a:r>
          </a:p>
          <a:p>
            <a:pPr algn="just" rtl="1">
              <a:buNone/>
            </a:pPr>
            <a:r>
              <a:rPr lang="ar-IQ" dirty="0" smtClean="0"/>
              <a:t>وتكون الوحدة  الفارزة متفرعة الى نبيبين او اكثر كالغدد البوابية </a:t>
            </a:r>
            <a:r>
              <a:rPr lang="en-US" dirty="0" smtClean="0"/>
              <a:t>Pyloric glands </a:t>
            </a:r>
            <a:r>
              <a:rPr lang="ar-IQ" dirty="0" smtClean="0"/>
              <a:t> في جزء المعدة البوابي وغدد الرحم </a:t>
            </a:r>
            <a:r>
              <a:rPr lang="en-US" dirty="0" smtClean="0"/>
              <a:t>Uterine glands </a:t>
            </a:r>
            <a:r>
              <a:rPr lang="ar-IQ" dirty="0" smtClean="0"/>
              <a:t>وغدد برونر </a:t>
            </a:r>
            <a:r>
              <a:rPr lang="en-US" dirty="0" err="1" smtClean="0"/>
              <a:t>Brunners</a:t>
            </a:r>
            <a:r>
              <a:rPr lang="en-US" dirty="0" smtClean="0"/>
              <a:t> glands </a:t>
            </a:r>
            <a:r>
              <a:rPr lang="ar-IQ" dirty="0" smtClean="0"/>
              <a:t> في الاثنى عشر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rtl="1">
              <a:buNone/>
            </a:pPr>
            <a:r>
              <a:rPr lang="ar-IQ" dirty="0" smtClean="0"/>
              <a:t>الغدد السنخية او العنيبية </a:t>
            </a:r>
            <a:r>
              <a:rPr lang="en-US" dirty="0" smtClean="0"/>
              <a:t>Alveolar or </a:t>
            </a:r>
            <a:r>
              <a:rPr lang="en-US" dirty="0" err="1" smtClean="0"/>
              <a:t>acinar</a:t>
            </a:r>
            <a:r>
              <a:rPr lang="en-US" dirty="0" smtClean="0"/>
              <a:t> glands </a:t>
            </a:r>
          </a:p>
          <a:p>
            <a:pPr algn="just" rtl="1">
              <a:buNone/>
            </a:pPr>
            <a:r>
              <a:rPr lang="ar-IQ" dirty="0" smtClean="0"/>
              <a:t>تكون وحداتها الفارزة متوسعة بشكل اسناخ اوعنيبات كروية اوبيضوية وتشمل </a:t>
            </a:r>
            <a:endParaRPr lang="en-US" dirty="0" smtClean="0"/>
          </a:p>
          <a:p>
            <a:pPr algn="just" rtl="1">
              <a:buNone/>
            </a:pPr>
            <a:r>
              <a:rPr lang="en-US" dirty="0" smtClean="0"/>
              <a:t>A</a:t>
            </a:r>
            <a:r>
              <a:rPr lang="ar-IQ" dirty="0" smtClean="0"/>
              <a:t>-الغدة السنخية او العنبية غير المتفرعة </a:t>
            </a:r>
            <a:r>
              <a:rPr lang="en-US" dirty="0" err="1" smtClean="0"/>
              <a:t>Unbranched</a:t>
            </a:r>
            <a:r>
              <a:rPr lang="en-US" dirty="0" smtClean="0"/>
              <a:t> alveolar or </a:t>
            </a:r>
            <a:r>
              <a:rPr lang="en-US" dirty="0" err="1" smtClean="0"/>
              <a:t>acinar</a:t>
            </a:r>
            <a:r>
              <a:rPr lang="en-US" dirty="0" smtClean="0"/>
              <a:t> glands</a:t>
            </a:r>
          </a:p>
          <a:p>
            <a:pPr algn="just" rtl="1">
              <a:buNone/>
            </a:pPr>
            <a:r>
              <a:rPr lang="ar-IQ" dirty="0" smtClean="0"/>
              <a:t>تتكون من وحدة فارزة واحدة غير متفرعة ولايوجد هذا النوع في الثدييات ومثالها الغدد المخاطية </a:t>
            </a:r>
            <a:r>
              <a:rPr lang="en-US" dirty="0" smtClean="0"/>
              <a:t>Mucous glands </a:t>
            </a:r>
            <a:r>
              <a:rPr lang="ar-IQ" dirty="0" smtClean="0"/>
              <a:t> والغدد السمية</a:t>
            </a:r>
            <a:r>
              <a:rPr lang="en-US" dirty="0" smtClean="0"/>
              <a:t>Poisonous glands </a:t>
            </a:r>
            <a:r>
              <a:rPr lang="ar-IQ" dirty="0" smtClean="0"/>
              <a:t> في جلد الضفدع .</a:t>
            </a:r>
            <a:endParaRPr lang="en-US" dirty="0" smtClean="0"/>
          </a:p>
          <a:p>
            <a:pPr algn="just" rtl="1">
              <a:buNone/>
            </a:pPr>
            <a:r>
              <a:rPr lang="en-US" dirty="0" smtClean="0"/>
              <a:t>B</a:t>
            </a:r>
            <a:r>
              <a:rPr lang="ar-IQ" dirty="0" smtClean="0"/>
              <a:t>- الغدد السنخية اوالعنبية المتفرعة </a:t>
            </a:r>
            <a:r>
              <a:rPr lang="en-US" dirty="0" smtClean="0"/>
              <a:t>Branched alveolar or </a:t>
            </a:r>
            <a:r>
              <a:rPr lang="en-US" dirty="0" err="1" smtClean="0"/>
              <a:t>acinar</a:t>
            </a:r>
            <a:r>
              <a:rPr lang="en-US" dirty="0" smtClean="0"/>
              <a:t> glands </a:t>
            </a:r>
          </a:p>
          <a:p>
            <a:pPr algn="just" rtl="1">
              <a:buNone/>
            </a:pPr>
            <a:r>
              <a:rPr lang="ar-IQ" dirty="0" smtClean="0"/>
              <a:t>يكون السنخ او العنيبة اما مقسما بحواجز الى اسناخ او عنيبات اصغر مما هو عليه كما في الغدد الزهمية في الجلد </a:t>
            </a:r>
            <a:r>
              <a:rPr lang="en-US" dirty="0" smtClean="0"/>
              <a:t>Sebaceous glands </a:t>
            </a:r>
            <a:r>
              <a:rPr lang="ar-IQ" dirty="0" smtClean="0"/>
              <a:t> اوتكون الاسناخ او العنيبات </a:t>
            </a:r>
            <a:r>
              <a:rPr lang="en-US" dirty="0" smtClean="0"/>
              <a:t>Alveoli</a:t>
            </a:r>
            <a:r>
              <a:rPr lang="ar-IQ" dirty="0" smtClean="0"/>
              <a:t> مرتبة على طول القناة المفرغة ومثالها غدة ميبومي </a:t>
            </a:r>
            <a:r>
              <a:rPr lang="en-US" dirty="0" err="1" smtClean="0"/>
              <a:t>Meibomian</a:t>
            </a:r>
            <a:r>
              <a:rPr lang="en-US" dirty="0" smtClean="0"/>
              <a:t> glands </a:t>
            </a:r>
            <a:r>
              <a:rPr lang="ar-IQ" dirty="0" smtClean="0"/>
              <a:t> في جفن العين</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الغدد المركبة</a:t>
            </a:r>
            <a:endParaRPr lang="en-US" sz="2800" dirty="0"/>
          </a:p>
        </p:txBody>
      </p:sp>
      <p:sp>
        <p:nvSpPr>
          <p:cNvPr id="3" name="Content Placeholder 2"/>
          <p:cNvSpPr>
            <a:spLocks noGrp="1"/>
          </p:cNvSpPr>
          <p:nvPr>
            <p:ph idx="1"/>
          </p:nvPr>
        </p:nvSpPr>
        <p:spPr/>
        <p:txBody>
          <a:bodyPr>
            <a:normAutofit fontScale="77500" lnSpcReduction="20000"/>
          </a:bodyPr>
          <a:lstStyle/>
          <a:p>
            <a:pPr algn="just" rtl="1">
              <a:buNone/>
            </a:pPr>
            <a:r>
              <a:rPr lang="ar-IQ" b="1" dirty="0" smtClean="0"/>
              <a:t>:- الغدد المركبة </a:t>
            </a:r>
            <a:r>
              <a:rPr lang="en-US" b="1" dirty="0" smtClean="0"/>
              <a:t>Compound glands</a:t>
            </a:r>
            <a:endParaRPr lang="en-US" dirty="0" smtClean="0"/>
          </a:p>
          <a:p>
            <a:pPr algn="just" rtl="1">
              <a:buNone/>
            </a:pPr>
            <a:r>
              <a:rPr lang="ar-IQ" dirty="0" smtClean="0"/>
              <a:t>وفيها تكون القناة المفرغة التي تتصل بها الوحدات الفارزة متفرعة وتقسم بالنسبة الى شكل هذه الوحدات الى ما ياتي :-</a:t>
            </a:r>
            <a:endParaRPr lang="en-US" dirty="0" smtClean="0"/>
          </a:p>
          <a:p>
            <a:pPr algn="just" rtl="1">
              <a:buNone/>
            </a:pPr>
            <a:r>
              <a:rPr lang="en-US" dirty="0" smtClean="0"/>
              <a:t>A</a:t>
            </a:r>
            <a:r>
              <a:rPr lang="ar-IQ" dirty="0" smtClean="0"/>
              <a:t>- الغدة المركبة النبيبية </a:t>
            </a:r>
            <a:r>
              <a:rPr lang="en-US" dirty="0" smtClean="0"/>
              <a:t>Compound tubular glands </a:t>
            </a:r>
          </a:p>
          <a:p>
            <a:pPr algn="just" rtl="1">
              <a:buNone/>
            </a:pPr>
            <a:r>
              <a:rPr lang="ar-IQ" dirty="0" smtClean="0"/>
              <a:t>كالكلية والخصية </a:t>
            </a:r>
            <a:endParaRPr lang="en-US" dirty="0" smtClean="0"/>
          </a:p>
          <a:p>
            <a:pPr algn="just" rtl="1">
              <a:buNone/>
            </a:pPr>
            <a:r>
              <a:rPr lang="en-US" dirty="0" smtClean="0"/>
              <a:t>B</a:t>
            </a:r>
            <a:r>
              <a:rPr lang="ar-IQ" dirty="0" smtClean="0"/>
              <a:t>- الغدة المركبة السنخية او العنبية </a:t>
            </a:r>
            <a:r>
              <a:rPr lang="en-US" dirty="0" smtClean="0"/>
              <a:t>Compound alveolar or </a:t>
            </a:r>
            <a:r>
              <a:rPr lang="en-US" dirty="0" err="1" smtClean="0"/>
              <a:t>acinar</a:t>
            </a:r>
            <a:r>
              <a:rPr lang="en-US" dirty="0" smtClean="0"/>
              <a:t> </a:t>
            </a:r>
          </a:p>
          <a:p>
            <a:pPr algn="just" rtl="1">
              <a:buNone/>
            </a:pPr>
            <a:r>
              <a:rPr lang="ar-IQ" dirty="0" smtClean="0"/>
              <a:t>الغدة اللبنية </a:t>
            </a:r>
            <a:endParaRPr lang="en-US" dirty="0" smtClean="0"/>
          </a:p>
          <a:p>
            <a:pPr algn="just" rtl="1">
              <a:buNone/>
            </a:pPr>
            <a:r>
              <a:rPr lang="en-US" dirty="0" smtClean="0"/>
              <a:t>C</a:t>
            </a:r>
            <a:r>
              <a:rPr lang="ar-IQ" dirty="0" smtClean="0"/>
              <a:t>-الغدة المركبة النبيبية السنخية او النبيبية العنبية (المختلطة )</a:t>
            </a:r>
            <a:r>
              <a:rPr lang="en-US" dirty="0" smtClean="0"/>
              <a:t>    Compound tubule –alveolar or </a:t>
            </a:r>
            <a:r>
              <a:rPr lang="en-US" dirty="0" err="1" smtClean="0"/>
              <a:t>tubulo-acinar</a:t>
            </a:r>
            <a:r>
              <a:rPr lang="en-US" dirty="0" smtClean="0"/>
              <a:t> glands   </a:t>
            </a:r>
          </a:p>
          <a:p>
            <a:pPr algn="just">
              <a:buNone/>
            </a:pPr>
            <a:r>
              <a:rPr lang="ar-IQ" dirty="0" smtClean="0"/>
              <a:t>كالغدة اللعابية الكبيرة </a:t>
            </a:r>
            <a:r>
              <a:rPr lang="en-US" dirty="0" smtClean="0"/>
              <a:t>Salivary glands </a:t>
            </a:r>
            <a:r>
              <a:rPr lang="ar-IQ" dirty="0" smtClean="0"/>
              <a:t> والغدة الدمعية </a:t>
            </a:r>
            <a:r>
              <a:rPr lang="en-US" dirty="0" err="1" smtClean="0"/>
              <a:t>Lacrimal</a:t>
            </a:r>
            <a:r>
              <a:rPr lang="en-US" dirty="0" smtClean="0"/>
              <a:t> gland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Templates\1123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3183639" y="1371600"/>
            <a:ext cx="2776721" cy="369332"/>
          </a:xfrm>
          <a:prstGeom prst="rect">
            <a:avLst/>
          </a:prstGeom>
        </p:spPr>
        <p:txBody>
          <a:bodyPr wrap="square">
            <a:spAutoFit/>
          </a:bodyPr>
          <a:lstStyle/>
          <a:p>
            <a:pPr algn="ctr"/>
            <a:r>
              <a:rPr lang="ar-SA" b="1" dirty="0" smtClean="0">
                <a:solidFill>
                  <a:schemeClr val="tx2">
                    <a:lumMod val="25000"/>
                  </a:schemeClr>
                </a:solidFill>
              </a:rPr>
              <a:t>بِسْمِ اللَّهِ الرحْمَنِ الرَّحِيمِ</a:t>
            </a:r>
            <a:endParaRPr lang="en-US" dirty="0">
              <a:solidFill>
                <a:schemeClr val="tx2">
                  <a:lumMod val="25000"/>
                </a:schemeClr>
              </a:solidFill>
            </a:endParaRPr>
          </a:p>
        </p:txBody>
      </p:sp>
      <p:sp>
        <p:nvSpPr>
          <p:cNvPr id="5" name="Rectangle 4"/>
          <p:cNvSpPr/>
          <p:nvPr/>
        </p:nvSpPr>
        <p:spPr>
          <a:xfrm>
            <a:off x="2286000" y="2286001"/>
            <a:ext cx="4572000" cy="707886"/>
          </a:xfrm>
          <a:prstGeom prst="rect">
            <a:avLst/>
          </a:prstGeom>
        </p:spPr>
        <p:txBody>
          <a:bodyPr wrap="square">
            <a:spAutoFit/>
          </a:bodyPr>
          <a:lstStyle/>
          <a:p>
            <a:pPr lvl="0" algn="ctr" fontAlgn="base">
              <a:spcBef>
                <a:spcPct val="0"/>
              </a:spcBef>
              <a:spcAft>
                <a:spcPct val="0"/>
              </a:spcAft>
            </a:pPr>
            <a:r>
              <a:rPr lang="ar-SA" sz="2000" b="1" dirty="0" smtClean="0">
                <a:solidFill>
                  <a:schemeClr val="tx2">
                    <a:lumMod val="25000"/>
                  </a:schemeClr>
                </a:solidFill>
                <a:latin typeface="Simplified Arabic" pitchFamily="18" charset="-78"/>
                <a:ea typeface="Calibri" pitchFamily="34" charset="0"/>
                <a:cs typeface="Simplified Arabic" pitchFamily="18" charset="-78"/>
              </a:rPr>
              <a:t>هَذَا خَلْقُ اللَّهِ فَأَرُونِي مَاذَا خَلَقَ الَّذِينَ مِنْ دُونِهِ بَلِ الظَّالِمُونَ فِي ضَلَالٍ مُبِينٍ</a:t>
            </a:r>
            <a:endParaRPr lang="en-US" sz="2000" dirty="0" smtClean="0">
              <a:solidFill>
                <a:schemeClr val="tx2">
                  <a:lumMod val="25000"/>
                </a:schemeClr>
              </a:solidFill>
              <a:latin typeface="Arial" pitchFamily="34" charset="0"/>
              <a:cs typeface="Arial" pitchFamily="34" charset="0"/>
            </a:endParaRPr>
          </a:p>
        </p:txBody>
      </p:sp>
      <p:sp>
        <p:nvSpPr>
          <p:cNvPr id="7" name="Rectangle 6"/>
          <p:cNvSpPr/>
          <p:nvPr/>
        </p:nvSpPr>
        <p:spPr>
          <a:xfrm>
            <a:off x="2286000" y="3105835"/>
            <a:ext cx="4572000" cy="646331"/>
          </a:xfrm>
          <a:prstGeom prst="rect">
            <a:avLst/>
          </a:prstGeom>
        </p:spPr>
        <p:txBody>
          <a:bodyPr>
            <a:spAutoFit/>
          </a:bodyPr>
          <a:lstStyle/>
          <a:p>
            <a:pPr algn="ctr"/>
            <a:r>
              <a:rPr lang="ar-IQ" dirty="0" smtClean="0">
                <a:solidFill>
                  <a:schemeClr val="tx2">
                    <a:lumMod val="25000"/>
                  </a:schemeClr>
                </a:solidFill>
              </a:rPr>
              <a:t>صدق الله العظيم</a:t>
            </a:r>
          </a:p>
          <a:p>
            <a:pPr algn="ctr"/>
            <a:r>
              <a:rPr lang="ar-IQ" dirty="0" smtClean="0">
                <a:solidFill>
                  <a:schemeClr val="tx2">
                    <a:lumMod val="25000"/>
                  </a:schemeClr>
                </a:solidFill>
              </a:rPr>
              <a:t>سورة لقمان الاية(11 )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كما تقسم الغدد ايضا بالنسبة الى نوع المادة المفرزة الى ما ياتي :-</a:t>
            </a:r>
            <a:endParaRPr lang="en-US" dirty="0" smtClean="0"/>
          </a:p>
          <a:p>
            <a:pPr lvl="0" algn="just" rtl="1">
              <a:buNone/>
            </a:pPr>
            <a:r>
              <a:rPr lang="ar-IQ" dirty="0" smtClean="0">
                <a:solidFill>
                  <a:schemeClr val="accent2"/>
                </a:solidFill>
              </a:rPr>
              <a:t>الغدد المصلية </a:t>
            </a:r>
            <a:r>
              <a:rPr lang="en-US" dirty="0" smtClean="0"/>
              <a:t>Serous glands </a:t>
            </a:r>
            <a:r>
              <a:rPr lang="ar-IQ" dirty="0" smtClean="0"/>
              <a:t>: وهي التي تفرز سائلا مائيا يحتوي على الانزيمات , ومثالها الغدة النكفية  اللعابية</a:t>
            </a:r>
            <a:r>
              <a:rPr lang="en-US" dirty="0" smtClean="0"/>
              <a:t>Parotid glands  </a:t>
            </a:r>
            <a:r>
              <a:rPr lang="ar-IQ" dirty="0" smtClean="0"/>
              <a:t>.</a:t>
            </a:r>
            <a:endParaRPr lang="en-US" dirty="0" smtClean="0"/>
          </a:p>
          <a:p>
            <a:pPr lvl="0" algn="just" rtl="1"/>
            <a:r>
              <a:rPr lang="ar-IQ" dirty="0" smtClean="0">
                <a:solidFill>
                  <a:schemeClr val="accent2"/>
                </a:solidFill>
              </a:rPr>
              <a:t>الغدد المخاطية </a:t>
            </a:r>
            <a:r>
              <a:rPr lang="en-US" dirty="0" smtClean="0">
                <a:solidFill>
                  <a:schemeClr val="accent2"/>
                </a:solidFill>
              </a:rPr>
              <a:t>Mucous glands</a:t>
            </a:r>
            <a:r>
              <a:rPr lang="en-US" dirty="0" smtClean="0"/>
              <a:t> </a:t>
            </a:r>
            <a:r>
              <a:rPr lang="ar-IQ" dirty="0" smtClean="0"/>
              <a:t>: وهي الغدة التي تفرز المواد المخاطية بشكل سائل لزج ومثالها الغدد الحنكية </a:t>
            </a:r>
            <a:r>
              <a:rPr lang="en-US" dirty="0" smtClean="0"/>
              <a:t>Palatine glands </a:t>
            </a:r>
            <a:r>
              <a:rPr lang="ar-IQ" dirty="0" smtClean="0"/>
              <a:t> والغدد الموجودة في قاعدة اللسان .</a:t>
            </a:r>
            <a:endParaRPr lang="en-US" dirty="0" smtClean="0"/>
          </a:p>
          <a:p>
            <a:pPr algn="just" rtl="1"/>
            <a:r>
              <a:rPr lang="ar-IQ" dirty="0" smtClean="0">
                <a:solidFill>
                  <a:schemeClr val="accent2"/>
                </a:solidFill>
              </a:rPr>
              <a:t>الغدد المصلية – المخاطية </a:t>
            </a:r>
            <a:r>
              <a:rPr lang="en-US" dirty="0" err="1" smtClean="0">
                <a:solidFill>
                  <a:schemeClr val="accent2"/>
                </a:solidFill>
              </a:rPr>
              <a:t>Sero</a:t>
            </a:r>
            <a:r>
              <a:rPr lang="en-US" dirty="0" smtClean="0">
                <a:solidFill>
                  <a:schemeClr val="accent2"/>
                </a:solidFill>
              </a:rPr>
              <a:t>-mucous glands  </a:t>
            </a:r>
            <a:r>
              <a:rPr lang="ar-IQ" dirty="0" smtClean="0"/>
              <a:t>: وهي الغدد التي تفرز مزيجا من السائل المصلي الذي يحتوي على الخمائر (الانزيمات ) والسائل المخاطي , حيث يتالف من وحدات فارزة مصلية ومخاطية ومثالها الغدد اللعابية تحت الفك العلوي </a:t>
            </a:r>
            <a:r>
              <a:rPr lang="en-US" dirty="0" err="1" smtClean="0"/>
              <a:t>Submaxillary</a:t>
            </a:r>
            <a:r>
              <a:rPr lang="en-US" dirty="0" smtClean="0"/>
              <a:t> glands </a:t>
            </a:r>
            <a:r>
              <a:rPr lang="ar-IQ" dirty="0" smtClean="0"/>
              <a:t> والغدة تحت الفك السفلي </a:t>
            </a:r>
            <a:r>
              <a:rPr lang="en-US" dirty="0" err="1" smtClean="0"/>
              <a:t>Submandibular</a:t>
            </a:r>
            <a:r>
              <a:rPr lang="en-US" dirty="0" smtClean="0"/>
              <a:t> gland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dirty="0" smtClean="0"/>
              <a:t>الغدد المصلية </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533400" y="1295400"/>
            <a:ext cx="8610600" cy="5562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Mucous glands</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1447800"/>
            <a:ext cx="8686800"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تصنف الغدد بالنسبة الى مدى اسهام خلاياها على الافراز الى ما ياتي :</a:t>
            </a:r>
            <a:endParaRPr lang="en-US" dirty="0" smtClean="0"/>
          </a:p>
          <a:p>
            <a:pPr lvl="0" algn="just" rtl="1">
              <a:buNone/>
            </a:pPr>
            <a:r>
              <a:rPr lang="ar-IQ" dirty="0" smtClean="0"/>
              <a:t>الغدد الفارزة </a:t>
            </a:r>
            <a:r>
              <a:rPr lang="en-US" dirty="0" err="1" smtClean="0"/>
              <a:t>Merocrine</a:t>
            </a:r>
            <a:r>
              <a:rPr lang="en-US" dirty="0" smtClean="0"/>
              <a:t> glands</a:t>
            </a:r>
            <a:r>
              <a:rPr lang="ar-IQ" dirty="0" smtClean="0"/>
              <a:t>: وتتكون المواد المفرزة في هذا النوع من الغدد وتطرح الى خارج الخلية بتنافذها من خلال غشاء الخلية دون تمزقه ومن دون فقدان اي جزء من السايتوبلازم كالغدد اللعابية والبنكرياس .</a:t>
            </a:r>
            <a:endParaRPr lang="en-US" dirty="0" smtClean="0"/>
          </a:p>
          <a:p>
            <a:pPr lvl="0" algn="just" rtl="1">
              <a:buNone/>
            </a:pPr>
            <a:r>
              <a:rPr lang="ar-IQ" dirty="0" smtClean="0"/>
              <a:t>الغدد المفترزة </a:t>
            </a:r>
            <a:r>
              <a:rPr lang="en-US" dirty="0" err="1" smtClean="0"/>
              <a:t>Apocrine</a:t>
            </a:r>
            <a:r>
              <a:rPr lang="en-US" dirty="0" smtClean="0"/>
              <a:t> glands </a:t>
            </a:r>
            <a:r>
              <a:rPr lang="ar-IQ" dirty="0" smtClean="0"/>
              <a:t>: وتتجمع المواد المفرزة في الجزء العلوي للخلية في هذا النوع من الغدد ثم ينبعج ذلك الجزء الى الخارج بشكل انتفاخ صغير وينفصل بعد ذلك حاويا المواد المفرزة وبهذا تفقد الخلية جزءا من سايتوبلازمها مع المواد المفرزة ومثالها الغدد الثديية وبعض الغدد العرقية </a:t>
            </a:r>
            <a:endParaRPr lang="en-US" dirty="0" smtClean="0"/>
          </a:p>
          <a:p>
            <a:pPr algn="just" rtl="1"/>
            <a:r>
              <a:rPr lang="ar-IQ" dirty="0" smtClean="0"/>
              <a:t>الغدد المنفرزة </a:t>
            </a:r>
            <a:r>
              <a:rPr lang="en-US" dirty="0" err="1" smtClean="0"/>
              <a:t>Holocrine</a:t>
            </a:r>
            <a:r>
              <a:rPr lang="en-US" dirty="0" smtClean="0"/>
              <a:t> glands </a:t>
            </a:r>
            <a:r>
              <a:rPr lang="ar-IQ" dirty="0" smtClean="0"/>
              <a:t>: تمتلىء الخلية بالمواد المفروزة في هذا النوع من الغدد ثم تتحطم باجمعها وبهذا تعد المادة المفروزة الخلية نفسها مع ما تحتويه من المواد ومثالها الغدد الزهمية في الجلد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E:\Templates\320_exampl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524000" y="1524000"/>
            <a:ext cx="5943600" cy="1446550"/>
          </a:xfrm>
          <a:prstGeom prst="rect">
            <a:avLst/>
          </a:prstGeom>
          <a:noFill/>
          <a:scene3d>
            <a:camera prst="perspectiveLeft"/>
            <a:lightRig rig="threePt" dir="t"/>
          </a:scene3d>
        </p:spPr>
        <p:txBody>
          <a:bodyPr wrap="square" lIns="91440" tIns="45720" rIns="91440" bIns="45720">
            <a:prstTxWarp prst="textPlain">
              <a:avLst/>
            </a:prstTxWarp>
            <a:spAutoFit/>
            <a:scene3d>
              <a:camera prst="perspectiveContrastingRightFacing"/>
              <a:lightRig rig="threePt" dir="t"/>
            </a:scene3d>
            <a:sp3d/>
          </a:bodyPr>
          <a:lstStyle/>
          <a:p>
            <a:pPr algn="ctr"/>
            <a:r>
              <a:rPr lang="ar-IQ" sz="8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60000"/>
                    <a:lumOff val="4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rPr>
              <a:t> </a:t>
            </a:r>
            <a:r>
              <a:rPr lang="en-US" sz="8800" b="1" cap="none" spc="0" dirty="0" smtClean="0">
                <a:ln w="31550" cmpd="sng">
                  <a:solidFill>
                    <a:schemeClr val="accent6"/>
                  </a:solidFill>
                  <a:prstDash val="solid"/>
                </a:ln>
                <a:solidFill>
                  <a:schemeClr val="accent1">
                    <a:lumMod val="20000"/>
                    <a:lumOff val="8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rPr>
              <a:t>Thank you</a:t>
            </a:r>
            <a:endParaRPr lang="en-US" sz="8800" b="1" cap="none" spc="0" dirty="0">
              <a:ln w="31550" cmpd="sng">
                <a:solidFill>
                  <a:schemeClr val="accent6"/>
                </a:solidFill>
                <a:prstDash val="solid"/>
              </a:ln>
              <a:solidFill>
                <a:schemeClr val="accent1">
                  <a:lumMod val="20000"/>
                  <a:lumOff val="80000"/>
                </a:schemeClr>
              </a:solidFill>
              <a:effectLst>
                <a:glow rad="228600">
                  <a:schemeClr val="accent3">
                    <a:satMod val="175000"/>
                    <a:alpha val="40000"/>
                  </a:schemeClr>
                </a:glow>
                <a:outerShdw blurRad="41275" dist="12700" dir="12000000" algn="tl" rotWithShape="0">
                  <a:srgbClr val="000000">
                    <a:alpha val="40000"/>
                  </a:srgbClr>
                </a:outerShd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r>
              <a:rPr lang="en-US" sz="3200" dirty="0" smtClean="0">
                <a:solidFill>
                  <a:schemeClr val="accent2"/>
                </a:solidFill>
              </a:rPr>
              <a:t>Lec.2</a:t>
            </a:r>
            <a:endParaRPr lang="en-US" sz="3200" dirty="0">
              <a:solidFill>
                <a:schemeClr val="accent2"/>
              </a:solidFill>
            </a:endParaRPr>
          </a:p>
        </p:txBody>
      </p:sp>
      <p:sp>
        <p:nvSpPr>
          <p:cNvPr id="3" name="Title 2"/>
          <p:cNvSpPr>
            <a:spLocks noGrp="1"/>
          </p:cNvSpPr>
          <p:nvPr>
            <p:ph type="title"/>
          </p:nvPr>
        </p:nvSpPr>
        <p:spPr/>
        <p:txBody>
          <a:bodyPr/>
          <a:lstStyle/>
          <a:p>
            <a:pPr algn="r" rtl="1"/>
            <a:r>
              <a:rPr lang="ar-IQ" sz="3200" dirty="0" smtClean="0"/>
              <a:t>علم النسج /المرحلة الثالثة –قسم علوم الحياة </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Transitional epithelial tissue</a:t>
            </a:r>
            <a:endParaRPr lang="en-US" sz="2800"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524000"/>
            <a:ext cx="86868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IQ" sz="2800" dirty="0" smtClean="0"/>
              <a:t>التخصصات على السطح الحر </a:t>
            </a:r>
            <a:endParaRPr lang="en-US" sz="2800" dirty="0"/>
          </a:p>
        </p:txBody>
      </p:sp>
      <p:sp>
        <p:nvSpPr>
          <p:cNvPr id="3" name="Content Placeholder 2"/>
          <p:cNvSpPr>
            <a:spLocks noGrp="1"/>
          </p:cNvSpPr>
          <p:nvPr>
            <p:ph idx="1"/>
          </p:nvPr>
        </p:nvSpPr>
        <p:spPr/>
        <p:txBody>
          <a:bodyPr>
            <a:normAutofit fontScale="77500" lnSpcReduction="20000"/>
          </a:bodyPr>
          <a:lstStyle/>
          <a:p>
            <a:pPr algn="just" rtl="1">
              <a:buNone/>
            </a:pPr>
            <a:r>
              <a:rPr lang="ar-IQ" dirty="0" smtClean="0"/>
              <a:t>هو سطح الخلايا الظهارية الذي يكون معرضا للهواء اويكون مواجها للسوائل ولهذا السطح تخصصات سايتوبلازمية كالزغيبات </a:t>
            </a:r>
            <a:r>
              <a:rPr lang="en-US" dirty="0" err="1" smtClean="0"/>
              <a:t>Microvilli</a:t>
            </a:r>
            <a:r>
              <a:rPr lang="ar-IQ" dirty="0" smtClean="0"/>
              <a:t> والاهداب </a:t>
            </a:r>
            <a:r>
              <a:rPr lang="en-US" dirty="0" smtClean="0"/>
              <a:t>Cilia</a:t>
            </a:r>
            <a:r>
              <a:rPr lang="ar-IQ" dirty="0" smtClean="0"/>
              <a:t> وتخصصات غير سايتوبلازمية كالصفائح المفرزة </a:t>
            </a:r>
            <a:r>
              <a:rPr lang="en-US" dirty="0" smtClean="0"/>
              <a:t>Secreted Plates</a:t>
            </a:r>
            <a:r>
              <a:rPr lang="ar-IQ" dirty="0" smtClean="0"/>
              <a:t>. </a:t>
            </a:r>
            <a:endParaRPr lang="en-US" dirty="0" smtClean="0"/>
          </a:p>
          <a:p>
            <a:pPr lvl="0" algn="just" rtl="1"/>
            <a:r>
              <a:rPr lang="ar-IQ" b="1" dirty="0" smtClean="0"/>
              <a:t>الزغيبات </a:t>
            </a:r>
            <a:r>
              <a:rPr lang="en-US" b="1" dirty="0" err="1" smtClean="0"/>
              <a:t>Microvilli</a:t>
            </a:r>
            <a:r>
              <a:rPr lang="en-US" b="1" dirty="0" smtClean="0"/>
              <a:t> </a:t>
            </a:r>
            <a:endParaRPr lang="en-US" dirty="0" smtClean="0"/>
          </a:p>
          <a:p>
            <a:pPr algn="just">
              <a:buNone/>
            </a:pPr>
            <a:r>
              <a:rPr lang="ar-IQ" dirty="0" smtClean="0"/>
              <a:t>عبارة عن نواتىء بروتوبلازمية صغيرة ونحيفة شبيهة بالاصابع يبلغ طولها اقل من 0,1 مايكروميتر ويتراوح عددها في الخلية الواحدة بين عدد قليل و3000 زغيبة وتتكون من انبعاج الغشاء البلازمي للسطح الحر للخلايا وتحتوي على سايتوبلازم . لايمكن رؤية الزغيبات بصورة مفردة تحت المجهر الضوئي ولكن تظهر بمجموعها بشكل حافة مخططة او فرشية في النسج الظهارية المبطنة للمعي وجزء من النبيبات البولية .ان وظيفة الزغيبات في هذه الحالة هي زيادة سطح الامتصاص  والافراز والتسلم الحسي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sz="2800" dirty="0" smtClean="0"/>
              <a:t>الزغيبات</a:t>
            </a:r>
            <a:endParaRPr lang="en-US" sz="2800"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066800"/>
            <a:ext cx="86868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sz="2800" dirty="0" smtClean="0"/>
              <a:t>التحصصات على السطح الحر</a:t>
            </a:r>
            <a:endParaRPr lang="en-US" sz="2800" dirty="0"/>
          </a:p>
        </p:txBody>
      </p:sp>
      <p:sp>
        <p:nvSpPr>
          <p:cNvPr id="3" name="Content Placeholder 2"/>
          <p:cNvSpPr>
            <a:spLocks noGrp="1"/>
          </p:cNvSpPr>
          <p:nvPr>
            <p:ph idx="1"/>
          </p:nvPr>
        </p:nvSpPr>
        <p:spPr/>
        <p:txBody>
          <a:bodyPr>
            <a:normAutofit fontScale="62500" lnSpcReduction="20000"/>
          </a:bodyPr>
          <a:lstStyle/>
          <a:p>
            <a:pPr algn="just" rtl="1">
              <a:buNone/>
            </a:pPr>
            <a:r>
              <a:rPr lang="ar-IQ" b="1" dirty="0" smtClean="0"/>
              <a:t>الاهداب</a:t>
            </a:r>
            <a:r>
              <a:rPr lang="ar-IQ" dirty="0" smtClean="0"/>
              <a:t> </a:t>
            </a:r>
            <a:r>
              <a:rPr lang="en-US" b="1" dirty="0" smtClean="0"/>
              <a:t>Cilia</a:t>
            </a:r>
            <a:endParaRPr lang="en-US" dirty="0" smtClean="0"/>
          </a:p>
          <a:p>
            <a:pPr algn="just" rtl="1">
              <a:buNone/>
            </a:pPr>
            <a:r>
              <a:rPr lang="ar-IQ" dirty="0" smtClean="0"/>
              <a:t>وتبرز الاهداب من السطح  الحرفي بعض الخلايا الظهارية وقد تكون كثيرة جدا ويكون قطرها اكبر من قطر الزغيبات وقد يبلغ عددها 270 هدبا واكثر في كل خلية مهدبة كما في بطانة الرغامى . ان الاهداب والسياط لها تراكيب متشابهة في جميع الحيوانات فاذا كانت هذه النواتىء للخلية الواحدة قصيرة وكثيرة العدد سميت اهدابا واذا كانت طويلة وكان عددها قليلااي من واحد الى بضع نواتىء سميت سياطا . والهدب خيط بروتوبلازمي نحيف محاط بغشاء بلازمي . يوجد في قاعدة كل هدب في سايتوبلازم الخلية جسيمة قاعدية </a:t>
            </a:r>
            <a:r>
              <a:rPr lang="en-US" dirty="0" smtClean="0"/>
              <a:t>Basal corpuscle </a:t>
            </a:r>
            <a:r>
              <a:rPr lang="ar-IQ" dirty="0" smtClean="0"/>
              <a:t>ينشا منه الجذير الهدبي </a:t>
            </a:r>
            <a:r>
              <a:rPr lang="en-US" dirty="0" err="1" smtClean="0"/>
              <a:t>Ciliary</a:t>
            </a:r>
            <a:r>
              <a:rPr lang="en-US" dirty="0" smtClean="0"/>
              <a:t> rootlet </a:t>
            </a:r>
            <a:r>
              <a:rPr lang="ar-IQ" dirty="0" smtClean="0"/>
              <a:t>الذي قد يمتد بعيدا في السايتوبلازم .</a:t>
            </a:r>
            <a:endParaRPr lang="en-US" dirty="0" smtClean="0"/>
          </a:p>
          <a:p>
            <a:pPr algn="just" rtl="1">
              <a:buNone/>
            </a:pPr>
            <a:r>
              <a:rPr lang="en-US" dirty="0" smtClean="0"/>
              <a:t>C</a:t>
            </a:r>
            <a:r>
              <a:rPr lang="ar-IQ" dirty="0" smtClean="0"/>
              <a:t>- </a:t>
            </a:r>
            <a:r>
              <a:rPr lang="ar-IQ" b="1" dirty="0" smtClean="0"/>
              <a:t>الصفائح المفرزة</a:t>
            </a:r>
            <a:r>
              <a:rPr lang="ar-IQ" dirty="0" smtClean="0"/>
              <a:t> </a:t>
            </a:r>
            <a:r>
              <a:rPr lang="en-US" b="1" dirty="0" smtClean="0"/>
              <a:t>Secreted plates </a:t>
            </a:r>
            <a:endParaRPr lang="en-US" dirty="0" smtClean="0"/>
          </a:p>
          <a:p>
            <a:pPr algn="just" rtl="1">
              <a:buNone/>
            </a:pPr>
            <a:r>
              <a:rPr lang="ar-IQ" dirty="0" smtClean="0"/>
              <a:t>وهي مواد صلبة يفرزها السايتوبلازم وتطرح على السطح الحر للخلايا الظهارية وقد تنفصل عنه مكونة ما يسمى بالقشيرات </a:t>
            </a:r>
            <a:r>
              <a:rPr lang="en-US" dirty="0" err="1" smtClean="0"/>
              <a:t>Cuticulae</a:t>
            </a:r>
            <a:r>
              <a:rPr lang="ar-IQ" dirty="0" smtClean="0"/>
              <a:t>.</a:t>
            </a:r>
            <a:endParaRPr lang="en-US" dirty="0" smtClean="0"/>
          </a:p>
          <a:p>
            <a:pPr algn="just" rtl="1">
              <a:buNone/>
            </a:pPr>
            <a:r>
              <a:rPr lang="ar-IQ" dirty="0" smtClean="0"/>
              <a:t>وتتحتوي على مادة صلبة من نوع خاص كما في محفظة عدسة العين </a:t>
            </a:r>
            <a:r>
              <a:rPr lang="en-US" dirty="0" smtClean="0"/>
              <a:t>Lens capsule</a:t>
            </a:r>
            <a:r>
              <a:rPr lang="ar-IQ" dirty="0" smtClean="0"/>
              <a:t> والغشاء السقفي لعضو كورتي في الاذن الداخلية وكذلك طبقة المينا في السن</a:t>
            </a:r>
            <a:r>
              <a:rPr lang="en-US" dirty="0" smtClean="0"/>
              <a:t>enamel tooth</a:t>
            </a:r>
            <a:r>
              <a:rPr lang="ar-IQ" dirty="0" smtClean="0"/>
              <a:t> وصدفة المحار وقشيرة الحشرات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457200" y="1066800"/>
            <a:ext cx="86868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TotalTime>
  <Words>1499</Words>
  <Application>Microsoft Office PowerPoint</Application>
  <PresentationFormat>On-screen Show (4:3)</PresentationFormat>
  <Paragraphs>81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Slide 1</vt:lpstr>
      <vt:lpstr>Slide 2</vt:lpstr>
      <vt:lpstr>علم النسج /المرحلة الثالثة –قسم علوم الحياة </vt:lpstr>
      <vt:lpstr>Transitional epithelial tissue</vt:lpstr>
      <vt:lpstr>التخصصات على السطح الحر </vt:lpstr>
      <vt:lpstr>الزغيبات</vt:lpstr>
      <vt:lpstr>Slide 7</vt:lpstr>
      <vt:lpstr>التحصصات على السطح الحر</vt:lpstr>
      <vt:lpstr>Slide 9</vt:lpstr>
      <vt:lpstr>السطح الجانبي</vt:lpstr>
      <vt:lpstr>Slide 11</vt:lpstr>
      <vt:lpstr>Slide 12</vt:lpstr>
      <vt:lpstr>السطح القاعدي </vt:lpstr>
      <vt:lpstr>النسيج الظهاري الغدي (الغدد)Glandular Epithelial tissue (Glands) </vt:lpstr>
      <vt:lpstr>تصنيف الغدد</vt:lpstr>
      <vt:lpstr>Slide 16</vt:lpstr>
      <vt:lpstr>Slide 17</vt:lpstr>
      <vt:lpstr>Slide 18</vt:lpstr>
      <vt:lpstr>الغدد المركبة</vt:lpstr>
      <vt:lpstr>Slide 20</vt:lpstr>
      <vt:lpstr>الغدد المصلية </vt:lpstr>
      <vt:lpstr>Mucous glands</vt:lpstr>
      <vt:lpstr>Slide 23</vt:lpstr>
      <vt:lpstr>Slide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dc:creator>
  <cp:lastModifiedBy>ssc</cp:lastModifiedBy>
  <cp:revision>8</cp:revision>
  <dcterms:created xsi:type="dcterms:W3CDTF">2014-10-22T19:53:17Z</dcterms:created>
  <dcterms:modified xsi:type="dcterms:W3CDTF">2014-10-22T21:06:03Z</dcterms:modified>
</cp:coreProperties>
</file>